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9"/>
  </p:notesMasterIdLst>
  <p:sldIdLst>
    <p:sldId id="260" r:id="rId2"/>
    <p:sldId id="282" r:id="rId3"/>
    <p:sldId id="300" r:id="rId4"/>
    <p:sldId id="304" r:id="rId5"/>
    <p:sldId id="277" r:id="rId6"/>
    <p:sldId id="316" r:id="rId7"/>
    <p:sldId id="315" r:id="rId8"/>
    <p:sldId id="305" r:id="rId9"/>
    <p:sldId id="309" r:id="rId10"/>
    <p:sldId id="314" r:id="rId11"/>
    <p:sldId id="312" r:id="rId12"/>
    <p:sldId id="311" r:id="rId13"/>
    <p:sldId id="303" r:id="rId14"/>
    <p:sldId id="308" r:id="rId15"/>
    <p:sldId id="270" r:id="rId16"/>
    <p:sldId id="306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6" autoAdjust="0"/>
    <p:restoredTop sz="94434" autoAdjust="0"/>
  </p:normalViewPr>
  <p:slideViewPr>
    <p:cSldViewPr snapToGrid="0">
      <p:cViewPr varScale="1">
        <p:scale>
          <a:sx n="114" d="100"/>
          <a:sy n="114" d="100"/>
        </p:scale>
        <p:origin x="192" y="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11/16/21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0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0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1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6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4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9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Sharing Model – EOY Cycle 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86B9D0B-FD0B-AB4F-90DD-F5B7A5409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16" y="1563983"/>
            <a:ext cx="10681699" cy="405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Financial Forecast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1BC912B-D338-FB44-B2EE-0FC495AEE6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34" y="1215354"/>
            <a:ext cx="10701698" cy="41658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35F05E4-66DB-2A46-85EB-CF3084B4DAA4}"/>
              </a:ext>
            </a:extLst>
          </p:cNvPr>
          <p:cNvSpPr/>
          <p:nvPr/>
        </p:nvSpPr>
        <p:spPr>
          <a:xfrm>
            <a:off x="1490511" y="5848677"/>
            <a:ext cx="9807547" cy="640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Notes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Conservative assumption that 2nd cycle to start only when 1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on is complete</a:t>
            </a:r>
          </a:p>
        </p:txBody>
      </p:sp>
    </p:spTree>
    <p:extLst>
      <p:ext uri="{BB962C8B-B14F-4D97-AF65-F5344CB8AC3E}">
        <p14:creationId xmlns:p14="http://schemas.microsoft.com/office/powerpoint/2010/main" val="231504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9097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/>
                        <a:t>Acquisition</a:t>
                      </a:r>
                    </a:p>
                    <a:p>
                      <a:r>
                        <a:rPr lang="en-US" dirty="0"/>
                        <a:t>Restaurant /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 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 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/ 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Phased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Q1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2000 Restaurants &amp; 1.5 Lacs Customers per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Q3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1600 Restaurants &amp; 75K Customers per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Q1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1200 Restaurants &amp; 25K Customers per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Q3 2022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800 Restaurants &amp; 10k Customers per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Q1 2022</a:t>
            </a:r>
          </a:p>
          <a:p>
            <a:pPr algn="just"/>
            <a:r>
              <a:rPr lang="en-US" sz="1200" noProof="1"/>
              <a:t>Launch in 7 Cities</a:t>
            </a:r>
          </a:p>
          <a:p>
            <a:pPr algn="just"/>
            <a:r>
              <a:rPr lang="en-US" sz="1200" noProof="1"/>
              <a:t>Target 400 Restaurants &amp; 1200 Customers per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Q3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2400 Restaurants &amp; 3 Lacs Customers per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Q1 2022</a:t>
            </a:r>
          </a:p>
          <a:p>
            <a:r>
              <a:rPr lang="en-US" b="1" dirty="0">
                <a:solidFill>
                  <a:srgbClr val="00B050"/>
                </a:solidFill>
              </a:rPr>
              <a:t>Launch   : Q1 2022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Hotel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</a:t>
            </a:r>
            <a:r>
              <a:rPr lang="en-US" sz="1200" dirty="0" err="1">
                <a:solidFill>
                  <a:srgbClr val="002060"/>
                </a:solidFill>
              </a:rPr>
              <a:t>Renavikar</a:t>
            </a:r>
            <a:r>
              <a:rPr lang="en-US" sz="1200" dirty="0">
                <a:solidFill>
                  <a:srgbClr val="002060"/>
                </a:solidFill>
              </a:rPr>
              <a:t> – Managing Director, </a:t>
            </a:r>
            <a:r>
              <a:rPr lang="en-US" sz="1200" dirty="0" err="1">
                <a:solidFill>
                  <a:srgbClr val="002060"/>
                </a:solidFill>
              </a:rPr>
              <a:t>Acuris</a:t>
            </a:r>
            <a:r>
              <a:rPr lang="en-US" sz="1200" dirty="0">
                <a:solidFill>
                  <a:srgbClr val="002060"/>
                </a:solidFill>
              </a:rPr>
              <a:t> Advisors (GST &amp; Government Policies) – Ex. Big 4 &amp; Tata Motors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Suhas</a:t>
            </a:r>
            <a:r>
              <a:rPr lang="en-US" sz="1200" dirty="0">
                <a:solidFill>
                  <a:srgbClr val="002060"/>
                </a:solidFill>
              </a:rPr>
              <a:t> Gokhale – Managing Director, COSMOS Bank, Pune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(ex. VP Commercial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(Amway Head of Customer Solutions)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 (Mastercard)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54915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7" y="2556610"/>
            <a:ext cx="348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Dine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exclusive live shows of your favorite artists &amp; performers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51705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 &amp; staff training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that has been consistently growing &amp; creating pristine opportunities for restaurants &amp; its ever-growing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E60025-178B-FD4A-9837-1EC0370F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466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Transaction Process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233848-C5C9-804E-B684-72FE643DF027}"/>
              </a:ext>
            </a:extLst>
          </p:cNvPr>
          <p:cNvSpPr txBox="1"/>
          <p:nvPr/>
        </p:nvSpPr>
        <p:spPr>
          <a:xfrm>
            <a:off x="5542155" y="1097176"/>
            <a:ext cx="63253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1. Customer walks into a restaurant &amp; applies for the wallet credit through Clique App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2. Clique receives customer application &amp; send it to the lender for underwriting &amp; respond with approval or rejection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3. Customer app wallet is credited with approved funds &amp; signs NACH mandate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4. Customer utilises the wallet credit at the restaurant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5000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5. Lender pays the merchant (less the operational charges) based on merchant's billing cycle e.g., 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4000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6. Lender pay the commission to Clique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800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based on payment reconciliation, on agreed frequency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7. Customer pays lender later based on agreed T&amp;C,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including interests, delay charges etc. 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8. Once paid, even if partially, lender updates Clique to reset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customer’s wallet for calculated funds for further utilisation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9. Lender keeps the balance i.e.,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200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for their services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EEEB19-E4AE-1445-86B1-08D3A29A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7" y="1009322"/>
            <a:ext cx="4421774" cy="550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3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7" y="368959"/>
            <a:ext cx="87642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Customer Onboarding Journey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6795" y="6538912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68511-95D1-F948-A1E4-5ADE5CB13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9469" y="1190319"/>
            <a:ext cx="10486082" cy="51664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CCDB4D-6500-D345-B5A7-176B136CC788}"/>
              </a:ext>
            </a:extLst>
          </p:cNvPr>
          <p:cNvSpPr txBox="1"/>
          <p:nvPr/>
        </p:nvSpPr>
        <p:spPr>
          <a:xfrm>
            <a:off x="2360487" y="184918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</a:t>
            </a:r>
            <a:r>
              <a:rPr lang="en-IN" sz="1400" dirty="0">
                <a:latin typeface="Helvetica Neue" panose="02000503000000020004" pitchFamily="2" charset="0"/>
              </a:rPr>
              <a:t>w</a:t>
            </a:r>
            <a:r>
              <a:rPr lang="en-IN" sz="1400" dirty="0">
                <a:effectLst/>
                <a:latin typeface="Helvetica Neue" panose="02000503000000020004" pitchFamily="2" charset="0"/>
              </a:rPr>
              <a:t>alks into  </a:t>
            </a:r>
          </a:p>
          <a:p>
            <a:r>
              <a:rPr lang="en-IN" sz="1400" dirty="0">
                <a:effectLst/>
                <a:latin typeface="Helvetica Neue" panose="02000503000000020004" pitchFamily="2" charset="0"/>
              </a:rPr>
              <a:t>a restaurant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1232A4-7540-B741-8732-82F8865FB79F}"/>
              </a:ext>
            </a:extLst>
          </p:cNvPr>
          <p:cNvSpPr txBox="1"/>
          <p:nvPr/>
        </p:nvSpPr>
        <p:spPr>
          <a:xfrm>
            <a:off x="5641258" y="1741459"/>
            <a:ext cx="28169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reviews standees, flyers, tent cards and informed by staff about Clique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CAE82-A737-AD49-8345-E2EFA3781135}"/>
              </a:ext>
            </a:extLst>
          </p:cNvPr>
          <p:cNvSpPr txBox="1"/>
          <p:nvPr/>
        </p:nvSpPr>
        <p:spPr>
          <a:xfrm>
            <a:off x="9203075" y="1741459"/>
            <a:ext cx="23450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downloads Clique app and completes KYC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313032-E2C6-0A49-88B9-B3B454E6A47D}"/>
              </a:ext>
            </a:extLst>
          </p:cNvPr>
          <p:cNvSpPr txBox="1"/>
          <p:nvPr/>
        </p:nvSpPr>
        <p:spPr>
          <a:xfrm>
            <a:off x="3131587" y="3245441"/>
            <a:ext cx="217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routes the application to lender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383DE2-2AD4-9D49-934C-605206D4E289}"/>
              </a:ext>
            </a:extLst>
          </p:cNvPr>
          <p:cNvSpPr txBox="1"/>
          <p:nvPr/>
        </p:nvSpPr>
        <p:spPr>
          <a:xfrm>
            <a:off x="6187888" y="3298262"/>
            <a:ext cx="1872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underwrites the 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CCC8B-B4AE-434F-9F5D-B699A4871841}"/>
              </a:ext>
            </a:extLst>
          </p:cNvPr>
          <p:cNvSpPr txBox="1"/>
          <p:nvPr/>
        </p:nvSpPr>
        <p:spPr>
          <a:xfrm>
            <a:off x="9377736" y="3137719"/>
            <a:ext cx="2170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sends a confirmation back to Clique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D10CB-271F-764C-96BD-EB29A8E58113}"/>
              </a:ext>
            </a:extLst>
          </p:cNvPr>
          <p:cNvSpPr txBox="1"/>
          <p:nvPr/>
        </p:nvSpPr>
        <p:spPr>
          <a:xfrm>
            <a:off x="3470843" y="4574513"/>
            <a:ext cx="21704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updates customer app and reflects the wallet credits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860A8-AE61-7D4A-A2E1-27459DFD695A}"/>
              </a:ext>
            </a:extLst>
          </p:cNvPr>
          <p:cNvSpPr txBox="1"/>
          <p:nvPr/>
        </p:nvSpPr>
        <p:spPr>
          <a:xfrm>
            <a:off x="6636550" y="4639621"/>
            <a:ext cx="1821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effectLst/>
                <a:latin typeface="Helvetica Neue" panose="02000503000000020004" pitchFamily="2" charset="0"/>
              </a:rPr>
              <a:t>Customer enjoys the F&amp;B services</a:t>
            </a:r>
            <a:endParaRPr lang="en-IN" sz="1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C01B4A-9144-DC42-AF0C-BB75A9FEDC49}"/>
              </a:ext>
            </a:extLst>
          </p:cNvPr>
          <p:cNvSpPr txBox="1"/>
          <p:nvPr/>
        </p:nvSpPr>
        <p:spPr>
          <a:xfrm>
            <a:off x="9890046" y="4590758"/>
            <a:ext cx="22531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pays through clique credit &amp; returns home 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EEF94F-49D4-AA4E-8C0F-19025EFBE777}"/>
              </a:ext>
            </a:extLst>
          </p:cNvPr>
          <p:cNvSpPr/>
          <p:nvPr/>
        </p:nvSpPr>
        <p:spPr>
          <a:xfrm>
            <a:off x="8796181" y="3231204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4BFECDF-B2A1-4E48-9C19-C5D82763B9AA}"/>
              </a:ext>
            </a:extLst>
          </p:cNvPr>
          <p:cNvSpPr/>
          <p:nvPr/>
        </p:nvSpPr>
        <p:spPr>
          <a:xfrm>
            <a:off x="1815977" y="1849421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D6FB39-7BE2-F24F-BB7F-9A3DFFEA1032}"/>
              </a:ext>
            </a:extLst>
          </p:cNvPr>
          <p:cNvSpPr/>
          <p:nvPr/>
        </p:nvSpPr>
        <p:spPr>
          <a:xfrm>
            <a:off x="5057618" y="183379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0A9F4D-2A2E-A54B-9FFE-15CFD9DCCD93}"/>
              </a:ext>
            </a:extLst>
          </p:cNvPr>
          <p:cNvSpPr/>
          <p:nvPr/>
        </p:nvSpPr>
        <p:spPr>
          <a:xfrm>
            <a:off x="8536242" y="1842936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815A386-AC6F-7B41-9827-BA83C36945A1}"/>
              </a:ext>
            </a:extLst>
          </p:cNvPr>
          <p:cNvSpPr/>
          <p:nvPr/>
        </p:nvSpPr>
        <p:spPr>
          <a:xfrm>
            <a:off x="2525905" y="330390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E46DA1-AF37-144B-8B13-D58921D15FD6}"/>
              </a:ext>
            </a:extLst>
          </p:cNvPr>
          <p:cNvSpPr/>
          <p:nvPr/>
        </p:nvSpPr>
        <p:spPr>
          <a:xfrm>
            <a:off x="5637294" y="330021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29D112-BB69-DA47-AB01-9A6CD7370F05}"/>
              </a:ext>
            </a:extLst>
          </p:cNvPr>
          <p:cNvSpPr/>
          <p:nvPr/>
        </p:nvSpPr>
        <p:spPr>
          <a:xfrm>
            <a:off x="2835730" y="469328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262A9A-DD77-E943-8E4E-6F5536D9CB9B}"/>
              </a:ext>
            </a:extLst>
          </p:cNvPr>
          <p:cNvSpPr/>
          <p:nvPr/>
        </p:nvSpPr>
        <p:spPr>
          <a:xfrm>
            <a:off x="6075596" y="4616229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4293C2C-2B40-F64A-9B60-FECC3D35745B}"/>
              </a:ext>
            </a:extLst>
          </p:cNvPr>
          <p:cNvSpPr/>
          <p:nvPr/>
        </p:nvSpPr>
        <p:spPr>
          <a:xfrm>
            <a:off x="9289796" y="4678108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0286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5293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56528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40957"/>
              </p:ext>
            </p:extLst>
          </p:nvPr>
        </p:nvGraphicFramePr>
        <p:xfrm>
          <a:off x="2356141" y="1153035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8318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55795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630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41778"/>
              </p:ext>
            </p:extLst>
          </p:nvPr>
        </p:nvGraphicFramePr>
        <p:xfrm>
          <a:off x="2356141" y="3561556"/>
          <a:ext cx="9334742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65704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098734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304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53035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554432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7" y="368959"/>
            <a:ext cx="10074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Independent Operations Model – EOY Cycle 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69CA268-3212-5647-9C59-52A87CDED3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26" y="1555570"/>
            <a:ext cx="10760962" cy="42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79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55834</TotalTime>
  <Words>1769</Words>
  <Application>Microsoft Macintosh PowerPoint</Application>
  <PresentationFormat>Widescreen</PresentationFormat>
  <Paragraphs>304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Helvetica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210</cp:revision>
  <cp:lastPrinted>2021-11-11T17:48:08Z</cp:lastPrinted>
  <dcterms:created xsi:type="dcterms:W3CDTF">2020-06-12T02:29:26Z</dcterms:created>
  <dcterms:modified xsi:type="dcterms:W3CDTF">2021-11-17T17:58:55Z</dcterms:modified>
</cp:coreProperties>
</file>